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4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9187" autoAdjust="0"/>
  </p:normalViewPr>
  <p:slideViewPr>
    <p:cSldViewPr snapToGrid="0">
      <p:cViewPr varScale="1">
        <p:scale>
          <a:sx n="108" d="100"/>
          <a:sy n="108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931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202" name="Google Shape;20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210" name="Google Shape;210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18" name="Google Shape;218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233" name="Google Shape;23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41" name="Google Shape;241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2" name="Google Shape;13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4" name="Google Shape;284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292" name="Google Shape;292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14" name="Google Shape;314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8" name="Google Shape;32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29" name="Google Shape;329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36" name="Google Shape;33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44" name="Google Shape;344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1" name="Google Shape;35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52" name="Google Shape;352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6" name="Google Shape;36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67" name="Google Shape;367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4" name="Google Shape;37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75" name="Google Shape;375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83" name="Google Shape;383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0" name="Google Shape;390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91" name="Google Shape;391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8" name="Google Shape;39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399" name="Google Shape;399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6" name="Google Shape;40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5" name="Google Shape;15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163" name="Google Shape;16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171" name="Google Shape;17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9" name="Google Shape;17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7" name="Google Shape;18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1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Questrial"/>
              <a:buNone/>
              <a:defRPr sz="44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Questrial"/>
              <a:buNone/>
              <a:defRPr sz="2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3" name="Google Shape;63;p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D7E5C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1" name="Google Shape;71;p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asistahelp.org/ovw-grantees/" TargetMode="External"/><Relationship Id="rId4" Type="http://schemas.openxmlformats.org/officeDocument/2006/relationships/hyperlink" Target="https://asistahelp.org/inspire_events_categories/webinars/" TargetMode="External"/><Relationship Id="rId5" Type="http://schemas.openxmlformats.org/officeDocument/2006/relationships/hyperlink" Target="https://asistahelp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amy@asistahelp.org" TargetMode="External"/><Relationship Id="rId4" Type="http://schemas.openxmlformats.org/officeDocument/2006/relationships/hyperlink" Target="mailto:questions@asistahelp.org" TargetMode="External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>
            <a:spLocks noGrp="1"/>
          </p:cNvSpPr>
          <p:nvPr>
            <p:ph type="ctrTitle"/>
          </p:nvPr>
        </p:nvSpPr>
        <p:spPr>
          <a:xfrm>
            <a:off x="544310" y="1077807"/>
            <a:ext cx="82965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estrial"/>
              <a:buNone/>
            </a:pPr>
            <a:r>
              <a:rPr lang="en-US" sz="35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HOT TOPICS IN U AND VAWA CASES</a:t>
            </a:r>
            <a:endParaRPr sz="35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15"/>
          <p:cNvSpPr txBox="1">
            <a:spLocks noGrp="1"/>
          </p:cNvSpPr>
          <p:nvPr>
            <p:ph type="subTitle" idx="1"/>
          </p:nvPr>
        </p:nvSpPr>
        <p:spPr>
          <a:xfrm>
            <a:off x="708378" y="3197711"/>
            <a:ext cx="7192368" cy="1932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endParaRPr sz="25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-US" sz="25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Presenters: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rPr lang="en-US" sz="2500">
                <a:solidFill>
                  <a:schemeClr val="lt1"/>
                </a:solidFill>
              </a:rPr>
              <a:t>Amy Cheung, ASISTA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500"/>
              <a:buNone/>
            </a:pPr>
            <a:r>
              <a:rPr lang="en-US" sz="2400">
                <a:solidFill>
                  <a:schemeClr val="lt1"/>
                </a:solidFill>
              </a:rPr>
              <a:t>Laura Flores Bachman, ASISTA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endParaRPr/>
          </a:p>
        </p:txBody>
      </p:sp>
      <p:pic>
        <p:nvPicPr>
          <p:cNvPr id="125" name="Google Shape;125;p15" descr="ASISTALOGONEW (1)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96059" y="168453"/>
            <a:ext cx="1828800" cy="185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5"/>
          <p:cNvSpPr txBox="1"/>
          <p:nvPr/>
        </p:nvSpPr>
        <p:spPr>
          <a:xfrm>
            <a:off x="2375173" y="6086837"/>
            <a:ext cx="6616090" cy="88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Copyright © 2019 by ASISTA Immigration Assistance. All rights reserved. This product or any portion thereof may not be reproduced or used without express written permission from ASISTA Immigration Assistance. 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638277" y="4962687"/>
            <a:ext cx="8080919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project was supported by Grant No. 2017-TA-AX-K061 awarded by the Office on Violence Against Women, U.S. Department of Justice. The opinions, findings, conclusions, and recommendations expressed in this publication/program/exhibition are those of the author(s) and do not necessarily reflect the views of the Department of Justice, Office on Violence </a:t>
            </a:r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Following up on denials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7" name="Google Shape;197;p24"/>
          <p:cNvSpPr txBox="1">
            <a:spLocks noGrp="1"/>
          </p:cNvSpPr>
          <p:nvPr>
            <p:ph type="body" idx="1"/>
          </p:nvPr>
        </p:nvSpPr>
        <p:spPr>
          <a:xfrm>
            <a:off x="612648" y="1571385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After re-filing case/filing I-290B, advocate:</a:t>
            </a: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VSC Hotline –ask for supervisory review</a:t>
            </a:r>
            <a:endParaRPr/>
          </a:p>
          <a:p>
            <a:pPr marL="11811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  <a:p>
            <a:pPr marL="45720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Char char="●"/>
            </a:pPr>
            <a:r>
              <a:rPr lang="en-US" sz="2400"/>
              <a:t>USCIS Ombudsman - Online Case Assistance Form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ASISTA intervention request</a:t>
            </a:r>
            <a:endParaRPr/>
          </a:p>
          <a:p>
            <a:pPr marL="11811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●"/>
            </a:pPr>
            <a:r>
              <a:rPr lang="en-US" sz="2400"/>
              <a:t>Congressional assistance</a:t>
            </a:r>
            <a:endParaRPr sz="2400" b="0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8" name="Google Shape;198;p2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Questrial"/>
              <a:buNone/>
            </a:pPr>
            <a:r>
              <a:rPr lang="en-US" sz="4000"/>
              <a:t>Validity period of U nonimmigrant status</a:t>
            </a:r>
            <a:endParaRPr/>
          </a:p>
        </p:txBody>
      </p:sp>
      <p:sp>
        <p:nvSpPr>
          <p:cNvPr id="206" name="Google Shape;206;p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The Problem: I-94 and I-797 conflict</a:t>
            </a:r>
            <a:endParaRPr/>
          </a:p>
        </p:txBody>
      </p:sp>
      <p:sp>
        <p:nvSpPr>
          <p:cNvPr id="213" name="Google Shape;213;p2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14" name="Google Shape;214;p2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Prior practice: 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VSC previously used I-918/I-918A approval notice validity dates to calculate period of valid U status, continuous physical presence</a:t>
            </a: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Current practice: 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VSC uses expiration date of most recent I-94 to determine period of valid U nonimmigrant status</a:t>
            </a: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Result: 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U AOS denials where I-485 filed after expiration of I-94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Regulations</a:t>
            </a:r>
            <a:endParaRPr/>
          </a:p>
        </p:txBody>
      </p:sp>
      <p:sp>
        <p:nvSpPr>
          <p:cNvPr id="221" name="Google Shape;221;p27"/>
          <p:cNvSpPr txBox="1">
            <a:spLocks noGrp="1"/>
          </p:cNvSpPr>
          <p:nvPr>
            <p:ph type="body" idx="1"/>
          </p:nvPr>
        </p:nvSpPr>
        <p:spPr>
          <a:xfrm>
            <a:off x="612648" y="1781629"/>
            <a:ext cx="8153400" cy="47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1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rPr lang="en-US"/>
              <a:t>Current USCIS interpretation: I-94 controls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457200" lvl="0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8 CFR 235.1(h): CBP controls period of admission</a:t>
            </a:r>
            <a:br>
              <a:rPr lang="en-US"/>
            </a:br>
            <a:endParaRPr/>
          </a:p>
          <a:p>
            <a:pPr marL="457200" lvl="0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8 CFR 214.14(g)(1): period of admission of U derivative not to exceed that of U principal</a:t>
            </a:r>
            <a:br>
              <a:rPr lang="en-US"/>
            </a:br>
            <a:endParaRPr/>
          </a:p>
          <a:p>
            <a:pPr marL="457200" lvl="0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INA 212(a)(7)(B)(i)(I): passport must be valid for 6 months beyond period of admission</a:t>
            </a:r>
            <a:endParaRPr/>
          </a:p>
        </p:txBody>
      </p:sp>
      <p:sp>
        <p:nvSpPr>
          <p:cNvPr id="222" name="Google Shape;222;p2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When does this matter?</a:t>
            </a:r>
            <a:endParaRPr/>
          </a:p>
        </p:txBody>
      </p:sp>
      <p:sp>
        <p:nvSpPr>
          <p:cNvPr id="228" name="Google Shape;228;p2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5015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rPr lang="en-US"/>
              <a:t>Anyone who consular processed is affected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Principals and Derivatives who consular processed to obtain U visa to enter US</a:t>
            </a:r>
            <a:br>
              <a:rPr lang="en-US"/>
            </a:b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Principals and Derivatives who were in the US at time of grant, but who later travel and consular processed prior to return</a:t>
            </a:r>
            <a:br>
              <a:rPr lang="en-US"/>
            </a:b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Principals and Derivatives who have traveled more than once on U visa</a:t>
            </a:r>
            <a:endParaRPr/>
          </a:p>
          <a:p>
            <a:pPr marL="914400" lvl="1" indent="-22859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What should you do? </a:t>
            </a:r>
            <a:endParaRPr/>
          </a:p>
        </p:txBody>
      </p:sp>
      <p:sp>
        <p:nvSpPr>
          <p:cNvPr id="236" name="Google Shape;236;p2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37" name="Google Shape;237;p29"/>
          <p:cNvSpPr txBox="1">
            <a:spLocks noGrp="1"/>
          </p:cNvSpPr>
          <p:nvPr>
            <p:ph type="body" idx="1"/>
          </p:nvPr>
        </p:nvSpPr>
        <p:spPr>
          <a:xfrm>
            <a:off x="322362" y="1600200"/>
            <a:ext cx="8528351" cy="5185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rPr lang="en-US"/>
              <a:t>Check I-94 expiration date. </a:t>
            </a: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If client will accrue 3 years of continuous physical presence (CPP) before expiration, file I-485 before I-94 expiration date.</a:t>
            </a:r>
            <a:endParaRPr/>
          </a:p>
          <a:p>
            <a:pPr marL="570865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If client will NOT accrue 3 years of CPP before expiration, file I-539 before I-94 expiration date.</a:t>
            </a:r>
            <a:endParaRPr/>
          </a:p>
          <a:p>
            <a:pPr marL="1371600" lvl="2" indent="-33781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25"/>
              <a:buChar char="■"/>
            </a:pPr>
            <a:r>
              <a:rPr lang="en-US" sz="2400"/>
              <a:t>If client must request total of more than 4 years from nunc pro tunc to filing of U AOS,  also show exceptional circumstance.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What if the I-94 has already expired?</a:t>
            </a:r>
            <a:endParaRPr/>
          </a:p>
        </p:txBody>
      </p:sp>
      <p:sp>
        <p:nvSpPr>
          <p:cNvPr id="244" name="Google Shape;244;p3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45" name="Google Shape;245;p30"/>
          <p:cNvSpPr txBox="1">
            <a:spLocks noGrp="1"/>
          </p:cNvSpPr>
          <p:nvPr>
            <p:ph type="body" idx="1"/>
          </p:nvPr>
        </p:nvSpPr>
        <p:spPr>
          <a:xfrm>
            <a:off x="80458" y="1902581"/>
            <a:ext cx="8951685" cy="4810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800"/>
              <a:t>If would have accrued 3 years CPP but for expiration of I-94, file nunc pro tunc I-539 and concurrent I-485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E29F1D"/>
              </a:buClr>
              <a:buSzPts val="1740"/>
              <a:buNone/>
            </a:pPr>
            <a:endParaRPr sz="2800"/>
          </a:p>
          <a:p>
            <a:pPr marL="45720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E29F1D"/>
              </a:buClr>
              <a:buSzPts val="1740"/>
              <a:buChar char="◻"/>
            </a:pPr>
            <a:r>
              <a:rPr lang="en-US" sz="2800"/>
              <a:t>If would still be short of 3 years CPP even with valid I-94, file nunc pro tunc I-539</a:t>
            </a:r>
            <a:br>
              <a:rPr lang="en-US" sz="2800"/>
            </a:br>
            <a:endParaRPr sz="2800"/>
          </a:p>
          <a:p>
            <a:pPr marL="45720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E29F1D"/>
              </a:buClr>
              <a:buSzPts val="1740"/>
              <a:buChar char="◻"/>
            </a:pPr>
            <a:r>
              <a:rPr lang="en-US" sz="2800"/>
              <a:t>If client must request more than 4 years from nunc pro tunc to filing of U AOS, also show exceptional circumstance.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800"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800"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What would you do?</a:t>
            </a:r>
            <a:endParaRPr/>
          </a:p>
        </p:txBody>
      </p:sp>
      <p:sp>
        <p:nvSpPr>
          <p:cNvPr id="251" name="Google Shape;251;p3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52" name="Google Shape;252;p3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Jose is U-3 derivative of mother, a DV survivor. Jose consular processed and was admitted to the US on 05/31/2018.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100"/>
              <a:t>I-918A approval notice validity period: 01/01/2017-12/31/2021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100"/>
              <a:t>U-3 visa validity period: 04/23/2018-01/01/2020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100"/>
              <a:t>I-94 expiration date: 11/19/2019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 sz="21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What does Jose need to file and when, in order to preserve his AOS eligibility?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What if…</a:t>
            </a:r>
            <a:endParaRPr/>
          </a:p>
        </p:txBody>
      </p:sp>
      <p:sp>
        <p:nvSpPr>
          <p:cNvPr id="258" name="Google Shape;258;p3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259" name="Google Shape;259;p3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Jose’s sister, Dalia, also consular processed and entered the US on 05/18/2018.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I-918A approval notice validity period: 01/01/2016-12/31/2020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U-3 visa validity period: 01/01/2017-12/31/2020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I-94 expiration date: 1/19/2019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What does Dalia need to file in order to be able to adjust?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Nunc pro tunc I-539s</a:t>
            </a:r>
            <a:endParaRPr/>
          </a:p>
        </p:txBody>
      </p:sp>
      <p:sp>
        <p:nvSpPr>
          <p:cNvPr id="265" name="Google Shape;265;p3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66" name="Google Shape;266;p33"/>
          <p:cNvSpPr txBox="1">
            <a:spLocks noGrp="1"/>
          </p:cNvSpPr>
          <p:nvPr>
            <p:ph type="body" idx="1"/>
          </p:nvPr>
        </p:nvSpPr>
        <p:spPr>
          <a:xfrm>
            <a:off x="-4209" y="1551819"/>
            <a:ext cx="8987971" cy="51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200"/>
              <a:t> 8 CFR 214.1(c)(4):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200"/>
              <a:t>Must show delay due to “extraordinary circumstances beyond the control of the applicant” and was “commensurate with circumstances”</a:t>
            </a:r>
            <a:br>
              <a:rPr lang="en-US" sz="2200"/>
            </a:br>
            <a:endParaRPr sz="22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200"/>
              <a:t>June 22, 2010 USCIS Policy Memo on U extensions (PM 602-0001)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200"/>
              <a:t>Justifies extensions to allow U derivatives to accrue 3 years CPP</a:t>
            </a:r>
            <a:br>
              <a:rPr lang="en-US" sz="2200"/>
            </a:br>
            <a:endParaRPr sz="22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200"/>
              <a:t>October 4, 2016 USCIS Policy Memo on U &amp; T extensions (PM 602-0032.2)</a:t>
            </a:r>
            <a:endParaRPr/>
          </a:p>
          <a:p>
            <a:pPr marL="914400" lvl="1" indent="-343535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80B606"/>
              </a:buClr>
              <a:buSzPts val="1740"/>
              <a:buChar char="⬜"/>
            </a:pPr>
            <a:r>
              <a:rPr lang="en-US" sz="2200"/>
              <a:t>Discretion to approve late-filed I-539 with written statement from applicant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Strategies for responding to fee waiver denials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Determining validity period of U nonimmigrant status when I-94 and I-797 conflict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Responding to requests for police reports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Troubleshooting administrative issues with USCIS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4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rPr lang="en-US"/>
              <a:t>To submit or not to submit? </a:t>
            </a:r>
            <a:endParaRPr/>
          </a:p>
        </p:txBody>
      </p:sp>
      <p:sp>
        <p:nvSpPr>
          <p:cNvPr id="272" name="Google Shape;272;p34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Questrial"/>
              <a:buNone/>
            </a:pPr>
            <a:r>
              <a:rPr lang="en-US"/>
              <a:t>Police Reports</a:t>
            </a:r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POLL</a:t>
            </a:r>
            <a:endParaRPr/>
          </a:p>
        </p:txBody>
      </p:sp>
      <p:sp>
        <p:nvSpPr>
          <p:cNvPr id="279" name="Google Shape;279;p35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80" name="Google Shape;280;p3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When USCIS requests a police report for my client, I: 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Submit it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Withhold it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Depends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USCIS has not asked for a police report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The Problem</a:t>
            </a:r>
            <a:endParaRPr/>
          </a:p>
        </p:txBody>
      </p:sp>
      <p:sp>
        <p:nvSpPr>
          <p:cNvPr id="287" name="Google Shape;287;p3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288" name="Google Shape;288;p3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USCIS is requesting police reports if client was ever arrested or charged with crime, regardless of whether convicted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Purpose: affects discretionary analysis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Darned if you do, darned if you don’t</a:t>
            </a:r>
            <a:endParaRPr/>
          </a:p>
          <a:p>
            <a:pPr marL="914400" lvl="1" indent="-22859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Arguments for Withholding </a:t>
            </a:r>
            <a:endParaRPr/>
          </a:p>
        </p:txBody>
      </p:sp>
      <p:sp>
        <p:nvSpPr>
          <p:cNvPr id="295" name="Google Shape;295;p3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296" name="Google Shape;296;p3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5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Uncorroborated police reports inherently unreliable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If withholding, don’t provide corroboration</a:t>
            </a:r>
            <a:br>
              <a:rPr lang="en-US"/>
            </a:b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Outside Record of Conviction</a:t>
            </a:r>
            <a:br>
              <a:rPr lang="en-US"/>
            </a:b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Can be very prejudicial</a:t>
            </a:r>
            <a:br>
              <a:rPr lang="en-US"/>
            </a:b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But, USCIS may consider withholding of police report as negative discretionary factor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Arguments for Submitting</a:t>
            </a:r>
            <a:endParaRPr/>
          </a:p>
        </p:txBody>
      </p:sp>
      <p:sp>
        <p:nvSpPr>
          <p:cNvPr id="302" name="Google Shape;302;p3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303" name="Google Shape;303;p3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Some police reports not that bad, may be consistent with your client’s version of events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Stronger argument for exercise of discretion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Client can show 3 Rs: Responsibility, Remorse, Rehabilitation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Questrial"/>
              <a:buNone/>
            </a:pPr>
            <a:r>
              <a:rPr lang="en-US" sz="4000"/>
              <a:t>Discretionary Issues at Adjustment</a:t>
            </a:r>
            <a:endParaRPr/>
          </a:p>
        </p:txBody>
      </p:sp>
      <p:sp>
        <p:nvSpPr>
          <p:cNvPr id="310" name="Google Shape;310;p39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POLL</a:t>
            </a:r>
            <a:endParaRPr/>
          </a:p>
        </p:txBody>
      </p:sp>
      <p:sp>
        <p:nvSpPr>
          <p:cNvPr id="317" name="Google Shape;317;p4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318" name="Google Shape;318;p4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rPr lang="en-US"/>
              <a:t>In the last year, VSC has RFE’d a U visa adjustment on discretion where all negative discretionary factors were disclosed and addressed prior to the U visa grant.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Yes</a:t>
            </a: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No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The Problem</a:t>
            </a:r>
            <a:endParaRPr/>
          </a:p>
        </p:txBody>
      </p:sp>
      <p:sp>
        <p:nvSpPr>
          <p:cNvPr id="324" name="Google Shape;324;p4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325" name="Google Shape;325;p4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VSC issuing RFEs for criminal history docs and positive equities at U AOS even where prior arrest/conviction previously disclosed, addressed, and waived on I-192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U AOS is discretionary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Font typeface="Arial"/>
              <a:buChar char="•"/>
            </a:pPr>
            <a:r>
              <a:rPr lang="en-US"/>
              <a:t>“justified on humanitarian grounds, to ensure family unity, or is otherwise in the public interest” INA 245(m)(1)(B)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Best Practices</a:t>
            </a:r>
            <a:endParaRPr/>
          </a:p>
        </p:txBody>
      </p:sp>
      <p:sp>
        <p:nvSpPr>
          <p:cNvPr id="332" name="Google Shape;332;p4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333" name="Google Shape;333;p42"/>
          <p:cNvSpPr txBox="1">
            <a:spLocks noGrp="1"/>
          </p:cNvSpPr>
          <p:nvPr>
            <p:ph type="body" idx="1"/>
          </p:nvPr>
        </p:nvSpPr>
        <p:spPr>
          <a:xfrm>
            <a:off x="128839" y="1600200"/>
            <a:ext cx="8637209" cy="51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Argue waiver standard for 212(d)(14) (“public or national interest”) is stricter than 245(m)(1)(B) standard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Font typeface="Arial"/>
              <a:buChar char="•"/>
            </a:pPr>
            <a:r>
              <a:rPr lang="en-US" sz="2400"/>
              <a:t>Arbitrary and capricious to grant discretionary waiver under stricter standard and then deny under more generous standard</a:t>
            </a: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Congressional purpose behind U visa was to provide safety and security to cooperating victims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Provide evidence of rehabilitation, positive contributions to community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Font typeface="Arial"/>
              <a:buChar char="•"/>
            </a:pPr>
            <a:r>
              <a:rPr lang="en-US" sz="2400"/>
              <a:t>Long term employment, helpfulness to neighbors, civic engagement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Questrial"/>
              <a:buNone/>
            </a:pPr>
            <a:r>
              <a:rPr lang="en-US" sz="4000"/>
              <a:t>Troubleshooting Administrative Issues</a:t>
            </a:r>
            <a:endParaRPr sz="40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0" name="Google Shape;340;p43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Goals	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3" name="Google Shape;143;p17"/>
          <p:cNvSpPr txBox="1">
            <a:spLocks noGrp="1"/>
          </p:cNvSpPr>
          <p:nvPr>
            <p:ph type="body" idx="1"/>
          </p:nvPr>
        </p:nvSpPr>
        <p:spPr>
          <a:xfrm>
            <a:off x="612648" y="1600199"/>
            <a:ext cx="7568500" cy="509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By participating in this session, you will be better able to:</a:t>
            </a:r>
            <a:endParaRPr sz="2900" b="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900" b="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Identify current challenges in presenting and preserving VAWA and U visa applications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400" b="0" i="0" u="none" strike="noStrike" cap="none">
              <a:solidFill>
                <a:srgbClr val="000000"/>
              </a:solidFill>
            </a:endParaRP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Fashion strategies for meeting those challenges</a:t>
            </a:r>
            <a:endParaRPr/>
          </a:p>
          <a:p>
            <a:pPr marL="320040" marR="0" lvl="0" indent="-209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400" b="0" i="0" u="none" strike="noStrike" cap="none">
              <a:solidFill>
                <a:srgbClr val="000000"/>
              </a:solidFill>
            </a:endParaRP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Explore best practices 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POLL</a:t>
            </a:r>
            <a:endParaRPr/>
          </a:p>
        </p:txBody>
      </p:sp>
      <p:sp>
        <p:nvSpPr>
          <p:cNvPr id="347" name="Google Shape;347;p4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348" name="Google Shape;348;p4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In the last year, my clients have experienced: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USCIS failed to send an RFE or NOID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USCIS failed to send a receipt, approval, or denial notice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USCIS failed to send an EAD or green card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USCIS lost a document that my client submitted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Other USCIS administrative problems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Discussion: Solutions?</a:t>
            </a:r>
            <a:endParaRPr/>
          </a:p>
        </p:txBody>
      </p:sp>
      <p:sp>
        <p:nvSpPr>
          <p:cNvPr id="355" name="Google Shape;355;p45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356" name="Google Shape;356;p4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What have you done when faced with administrative mix-up?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If case denied due to missing RFE? </a:t>
            </a:r>
            <a:endParaRPr/>
          </a:p>
          <a:p>
            <a:pPr marL="914400" lvl="1" indent="-22859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If USCIS lost document? </a:t>
            </a:r>
            <a:endParaRPr/>
          </a:p>
          <a:p>
            <a:pPr marL="914400" lvl="1" indent="-22859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If missing receipt or approval notices?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Current Trends</a:t>
            </a:r>
            <a:endParaRPr/>
          </a:p>
        </p:txBody>
      </p:sp>
      <p:sp>
        <p:nvSpPr>
          <p:cNvPr id="362" name="Google Shape;362;p4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363" name="Google Shape;363;p4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Failure to send RFEs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Results in denial for abandonment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Failure to send notices, EADs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Results in loss of employment for client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Time-consuming to resolve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USCIS losing previously-submitted documents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May require additional expense, time for client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Missing RFE</a:t>
            </a:r>
            <a:endParaRPr/>
          </a:p>
        </p:txBody>
      </p:sp>
      <p:sp>
        <p:nvSpPr>
          <p:cNvPr id="370" name="Google Shape;370;p4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371" name="Google Shape;371;p47"/>
          <p:cNvSpPr txBox="1">
            <a:spLocks noGrp="1"/>
          </p:cNvSpPr>
          <p:nvPr>
            <p:ph type="body" idx="1"/>
          </p:nvPr>
        </p:nvSpPr>
        <p:spPr>
          <a:xfrm>
            <a:off x="237696" y="1600200"/>
            <a:ext cx="852835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Sign up for MyCaseStatus or MyUSCIS at uscis.gov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Get update when RFE/NOID issued</a:t>
            </a:r>
            <a:endParaRPr/>
          </a:p>
          <a:p>
            <a:pPr marL="914400" lvl="1" indent="-343534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But may not be able to access VAWA/U case info</a:t>
            </a:r>
            <a:br>
              <a:rPr lang="en-US"/>
            </a:b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Keep office address updated and make sure staff are handling mail properly</a:t>
            </a:r>
            <a:br>
              <a:rPr lang="en-US"/>
            </a:b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If client provided their address, remind client to check mailbox and let you know of notices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8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Missing RFE continued</a:t>
            </a:r>
            <a:endParaRPr/>
          </a:p>
        </p:txBody>
      </p:sp>
      <p:sp>
        <p:nvSpPr>
          <p:cNvPr id="378" name="Google Shape;378;p4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379" name="Google Shape;379;p4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5027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300"/>
              <a:t>If you discover RFE issued and have not received denial, contact VSC/NSC immediately 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300"/>
              <a:t>Request reissuance of RFE with new deadline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300"/>
              <a:t>CIS may reissue but probably with same deadline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 sz="23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300"/>
              <a:t>If you receive denial for abandonment, file I-290B Motion to Reopen timely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300"/>
              <a:t>Include the evidence requested in RFE in the I-290B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300"/>
              <a:t>FOIA your client’s ECHO, CLAIMS, and CRIS records to see if RFE was actually issued and mailed and when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Missing Notices and EADs</a:t>
            </a:r>
            <a:endParaRPr/>
          </a:p>
        </p:txBody>
      </p:sp>
      <p:sp>
        <p:nvSpPr>
          <p:cNvPr id="386" name="Google Shape;386;p4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387" name="Google Shape;387;p4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5052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If EAD will be sent to client, make sure client understands how to check for USPS missed delivery notice</a:t>
            </a:r>
            <a:br>
              <a:rPr lang="en-US" sz="2400"/>
            </a:b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For missing notices, email VSC/NSC hotlines</a:t>
            </a:r>
            <a:br>
              <a:rPr lang="en-US" sz="2400"/>
            </a:b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FOIA client’s CLAIMS, EPMS, CRIS records to check for actual issuance and mailing of notice</a:t>
            </a:r>
            <a:br>
              <a:rPr lang="en-US" sz="2400"/>
            </a:b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Last resort for missing approval notices: I-824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$465 fee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Time-consuming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Document Lost by USCIS</a:t>
            </a:r>
            <a:endParaRPr/>
          </a:p>
        </p:txBody>
      </p:sp>
      <p:sp>
        <p:nvSpPr>
          <p:cNvPr id="394" name="Google Shape;394;p5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395" name="Google Shape;395;p5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500"/>
              <a:t>Reports of USCIS losing forms, evidence</a:t>
            </a:r>
            <a:br>
              <a:rPr lang="en-US" sz="2500"/>
            </a:br>
            <a:endParaRPr sz="25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500"/>
              <a:t>Probably have to resubmit, so keep copies</a:t>
            </a:r>
            <a:br>
              <a:rPr lang="en-US" sz="2500"/>
            </a:br>
            <a:endParaRPr sz="25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500"/>
              <a:t>Never submit originals unless required</a:t>
            </a:r>
            <a:br>
              <a:rPr lang="en-US" sz="2500"/>
            </a:br>
            <a:endParaRPr sz="25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500"/>
              <a:t>Let ASISTA know – we’re trying to track these</a:t>
            </a:r>
            <a:br>
              <a:rPr lang="en-US" sz="2500"/>
            </a:br>
            <a:endParaRPr sz="25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500"/>
              <a:t>FOIA client’s ELIS records for scanned copy of submissions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500"/>
              <a:t>Doesn’t help if mailroom lost document prior to scanning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5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POLL</a:t>
            </a:r>
            <a:endParaRPr/>
          </a:p>
        </p:txBody>
      </p:sp>
      <p:sp>
        <p:nvSpPr>
          <p:cNvPr id="402" name="Google Shape;402;p5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sp>
        <p:nvSpPr>
          <p:cNvPr id="403" name="Google Shape;403;p5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931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In ASISTA’s next OVW-sponsored webinar, I would like to learn about: </a:t>
            </a:r>
            <a:endParaRPr/>
          </a:p>
          <a:p>
            <a:pPr marL="914400" lvl="1" indent="-343534" algn="l" rtl="0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Analyzing and addressing inadmissibility</a:t>
            </a:r>
            <a:endParaRPr/>
          </a:p>
          <a:p>
            <a:pPr marL="914400" lvl="1" indent="-343534" algn="l" rtl="0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Obtaining relief for DV survivors in removal proceedings (e.g. MTRs, VAWA Cancellation, etc)</a:t>
            </a:r>
            <a:endParaRPr/>
          </a:p>
          <a:p>
            <a:pPr marL="914400" lvl="1" indent="-343534" algn="l" rtl="0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Obtaining continuances in removal proceedings for clients with pending U visa</a:t>
            </a:r>
            <a:endParaRPr/>
          </a:p>
          <a:p>
            <a:pPr marL="914400" lvl="1" indent="-343534" algn="l" rtl="0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Other (please specify in chat box or evaluation form!)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Working with us</a:t>
            </a:r>
            <a:endParaRPr sz="4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9" name="Google Shape;409;p5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Individual </a:t>
            </a:r>
            <a:r>
              <a:rPr lang="en-US" sz="2400"/>
              <a:t>TA until 09/30/2019: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https://asistahelp.org/ovw-grantees/</a:t>
            </a:r>
            <a:endParaRPr sz="2400"/>
          </a:p>
          <a:p>
            <a:pPr marL="320040" lvl="0" indent="-209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endParaRPr sz="2400"/>
          </a:p>
          <a:p>
            <a:pPr marL="32004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 sz="2400"/>
              <a:t>Private webinars: 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https://asistahelp.org/inspire_events_categories/webinars/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  <a:p>
            <a:pPr marL="32004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Resources on our website</a:t>
            </a:r>
            <a:r>
              <a:rPr lang="en-US" sz="2400"/>
              <a:t>: 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https://asistahelp.org/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Send us useful arguments, samples, strategies, etc to share with everyone else!</a:t>
            </a:r>
            <a:endParaRPr/>
          </a:p>
        </p:txBody>
      </p:sp>
      <p:sp>
        <p:nvSpPr>
          <p:cNvPr id="410" name="Google Shape;410;p5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3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Laura Flores Bachman (laura@asistahelp.org)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2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Amy Cheung (</a:t>
            </a: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amy@asistahelp.org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2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 Lazzarino (</a:t>
            </a: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questions@asistahelp.org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</a:pPr>
            <a:endParaRPr/>
          </a:p>
        </p:txBody>
      </p:sp>
      <p:sp>
        <p:nvSpPr>
          <p:cNvPr id="416" name="Google Shape;416;p53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Questrial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417" name="Google Shape;417;p53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pic>
        <p:nvPicPr>
          <p:cNvPr id="418" name="Google Shape;418;p53" descr="ASISTA Logo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5">
            <a:alphaModFix/>
          </a:blip>
          <a:srcRect l="-34144" r="-34144"/>
          <a:stretch/>
        </p:blipFill>
        <p:spPr>
          <a:xfrm>
            <a:off x="1560513" y="0"/>
            <a:ext cx="7583487" cy="4568825"/>
          </a:xfrm>
          <a:prstGeom prst="rect">
            <a:avLst/>
          </a:prstGeom>
          <a:solidFill>
            <a:srgbClr val="D7E5CA"/>
          </a:solidFill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Quest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Fee Waiver Denials</a:t>
            </a:r>
            <a:endParaRPr sz="44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1" name="Google Shape;151;p18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POLL</a:t>
            </a:r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In the last 3 months, I have noticed _______ in VSC’s fee waiver denials: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An increase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A decrease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No change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POLL</a:t>
            </a:r>
            <a:endParaRPr/>
          </a:p>
        </p:txBody>
      </p:sp>
      <p:sp>
        <p:nvSpPr>
          <p:cNvPr id="166" name="Google Shape;166;p20"/>
          <p:cNvSpPr txBox="1"/>
          <p:nvPr/>
        </p:nvSpPr>
        <p:spPr>
          <a:xfrm>
            <a:off x="571587" y="1699570"/>
            <a:ext cx="7998318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VSC has denied a client’s fee waiver request, I have (select all that apply):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Resubmitted the packet as-is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Resubmitted the packet with additional evidence and/or briefing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Requested supervisory review via email hotline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Filed I-290B Motion to Reopen/Reconsider/Appeal on the denial of the fee waiver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Fee Waiver Trends</a:t>
            </a:r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VSC denies fee waiver requests with little or no explanation</a:t>
            </a: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Random adjudications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Identical fee waivers have mixed results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Resubmission of same packet can sometimes result in approval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Denials may arrive after I-485 or I-290B filing deadline</a:t>
            </a:r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title"/>
          </p:nvPr>
        </p:nvSpPr>
        <p:spPr>
          <a:xfrm>
            <a:off x="344217" y="228600"/>
            <a:ext cx="8712245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 sz="4200" dirty="0"/>
              <a:t>If denial does not cut off eligibility…</a:t>
            </a:r>
            <a:endParaRPr sz="4200" dirty="0"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Resubmit with cover letter and additional evidence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Address evidence submitted and explain why it is sufficient</a:t>
            </a:r>
            <a:endParaRPr/>
          </a:p>
          <a:p>
            <a:pPr marL="914400" lvl="1" indent="-22859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/>
              <a:t>May try resubmitting with same evidence if no additional evidence available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/>
              <a:t>Be sure to include explanation for why this is the best evidence available</a:t>
            </a:r>
            <a:endParaRPr/>
          </a:p>
          <a:p>
            <a:pPr marL="914400" lvl="1" indent="-22859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11811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/>
              <a:t>If denial does cut off eligibility…</a:t>
            </a:r>
            <a:endParaRPr/>
          </a:p>
        </p:txBody>
      </p:sp>
      <p:sp>
        <p:nvSpPr>
          <p:cNvPr id="190" name="Google Shape;190;p2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91" name="Google Shape;191;p2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File I-290B as motion to reconsider the fee waiver denial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Appeals prohibited under 8 CFR 103.7(c)(2)</a:t>
            </a:r>
            <a:endParaRPr/>
          </a:p>
          <a:p>
            <a:pPr marL="137160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25"/>
              <a:buChar char="■"/>
            </a:pPr>
            <a:r>
              <a:rPr lang="en-US" sz="2400"/>
              <a:t>Try arguing legal error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No prohibition on motions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Preserve original filing date</a:t>
            </a:r>
            <a:endParaRPr/>
          </a:p>
          <a:p>
            <a:pPr marL="91440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Char char="⬜"/>
            </a:pPr>
            <a:r>
              <a:rPr lang="en-US" sz="2400"/>
              <a:t>Motion to reconsider provides better equitable argument for preserving original filing date</a:t>
            </a:r>
            <a:endParaRPr/>
          </a:p>
          <a:p>
            <a:pPr marL="570231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 sz="2400"/>
          </a:p>
          <a:p>
            <a: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400"/>
              <a:t>Let us know if you do this!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ISTA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ISTA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1698</Words>
  <Application>Microsoft Macintosh PowerPoint</Application>
  <PresentationFormat>On-screen Show (4:3)</PresentationFormat>
  <Paragraphs>318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Questrial</vt:lpstr>
      <vt:lpstr>ASISTA</vt:lpstr>
      <vt:lpstr>ASISTA</vt:lpstr>
      <vt:lpstr>HOT TOPICS IN U AND VAWA CASES</vt:lpstr>
      <vt:lpstr>Agenda</vt:lpstr>
      <vt:lpstr>Goals </vt:lpstr>
      <vt:lpstr>Fee Waiver Denials</vt:lpstr>
      <vt:lpstr>POLL</vt:lpstr>
      <vt:lpstr>POLL</vt:lpstr>
      <vt:lpstr>Fee Waiver Trends</vt:lpstr>
      <vt:lpstr>If denial does not cut off eligibility…</vt:lpstr>
      <vt:lpstr>If denial does cut off eligibility…</vt:lpstr>
      <vt:lpstr>Following up on denials</vt:lpstr>
      <vt:lpstr>Validity period of U nonimmigrant status</vt:lpstr>
      <vt:lpstr>The Problem: I-94 and I-797 conflict</vt:lpstr>
      <vt:lpstr>Regulations</vt:lpstr>
      <vt:lpstr>When does this matter?</vt:lpstr>
      <vt:lpstr>What should you do? </vt:lpstr>
      <vt:lpstr>What if the I-94 has already expired?</vt:lpstr>
      <vt:lpstr>What would you do?</vt:lpstr>
      <vt:lpstr>What if…</vt:lpstr>
      <vt:lpstr>Nunc pro tunc I-539s</vt:lpstr>
      <vt:lpstr>Police Reports</vt:lpstr>
      <vt:lpstr>POLL</vt:lpstr>
      <vt:lpstr>The Problem</vt:lpstr>
      <vt:lpstr>Arguments for Withholding </vt:lpstr>
      <vt:lpstr>Arguments for Submitting</vt:lpstr>
      <vt:lpstr>Discretionary Issues at Adjustment</vt:lpstr>
      <vt:lpstr>POLL</vt:lpstr>
      <vt:lpstr>The Problem</vt:lpstr>
      <vt:lpstr>Best Practices</vt:lpstr>
      <vt:lpstr>Troubleshooting Administrative Issues</vt:lpstr>
      <vt:lpstr>POLL</vt:lpstr>
      <vt:lpstr>Discussion: Solutions?</vt:lpstr>
      <vt:lpstr>Current Trends</vt:lpstr>
      <vt:lpstr>Missing RFE</vt:lpstr>
      <vt:lpstr>Missing RFE continued</vt:lpstr>
      <vt:lpstr>Missing Notices and EADs</vt:lpstr>
      <vt:lpstr>Document Lost by USCIS</vt:lpstr>
      <vt:lpstr>POLL</vt:lpstr>
      <vt:lpstr>Working with us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TOPICS IN U AND VAWA CASES</dc:title>
  <cp:lastModifiedBy>Maria Lazzarino</cp:lastModifiedBy>
  <cp:revision>3</cp:revision>
  <dcterms:modified xsi:type="dcterms:W3CDTF">2019-07-26T19:50:40Z</dcterms:modified>
</cp:coreProperties>
</file>