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77551" autoAdjust="0"/>
  </p:normalViewPr>
  <p:slideViewPr>
    <p:cSldViewPr snapToGrid="0">
      <p:cViewPr varScale="1">
        <p:scale>
          <a:sx n="37" d="100"/>
          <a:sy n="37" d="100"/>
        </p:scale>
        <p:origin x="-3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116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1" name="Google Shape;28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3" name="Google Shape;32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n7tqnJCmpIc&amp;list=PLTifzqDcaHT3XFuM9XxjEOmGSFh3wZtI6&amp;index=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251190" y="927100"/>
            <a:ext cx="851181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Responding to the needs of survivors of SVWP; safety and collaboration</a:t>
            </a:r>
            <a: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II Webinar Series</a:t>
            </a:r>
            <a:b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24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1181100" y="5054600"/>
            <a:ext cx="6762750" cy="85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None/>
            </a:pPr>
            <a:r>
              <a:rPr lang="en-US" sz="224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Presented by:  </a:t>
            </a:r>
            <a:r>
              <a:rPr lang="en-US" sz="224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Carly Beusch, Jennifer Cooley, Giselle Hass, Abbie Kretz &amp; Sonia Parras Konrad. 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6305550"/>
            <a:ext cx="15875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292100" y="5880100"/>
            <a:ext cx="82423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This document was supported by a grant from Raliance, a collaborative initiative to end sexual violence in one generation, made possible through a commitment from the National Football League (NFL). Its contents are solely the responsibility of the authors and do not necessarily represent the official views of the NFL.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9" name="Google Shape;99;p14" descr="Screen Shot 2016-01-23 at 9.57.56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1900" y="2042254"/>
            <a:ext cx="4064000" cy="2988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167" y="287867"/>
            <a:ext cx="8127999" cy="6366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457200" y="173038"/>
            <a:ext cx="8229600" cy="95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She “consented”…?</a:t>
            </a:r>
            <a:endParaRPr sz="4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317500" y="1282700"/>
            <a:ext cx="8534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Control </a:t>
            </a: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is influencing someone to do something they would not otherwise do. </a:t>
            </a:r>
            <a:endParaRPr/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Coercion</a:t>
            </a: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is the act of getting someone to act or think in a particular way by using or threatening with negative consequences for noncompliance. </a:t>
            </a:r>
            <a:endParaRPr/>
          </a:p>
          <a:p>
            <a: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* Better pay-raise</a:t>
            </a:r>
            <a:endParaRPr/>
          </a:p>
          <a:p>
            <a: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* Improve working conditions</a:t>
            </a:r>
            <a:endParaRPr/>
          </a:p>
          <a:p>
            <a: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* Scheduling</a:t>
            </a:r>
            <a:endParaRPr/>
          </a:p>
          <a:p>
            <a: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* Getting/keeping a job for a family member</a:t>
            </a:r>
            <a:endParaRPr/>
          </a:p>
          <a:p>
            <a: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* Not getting “punished”</a:t>
            </a:r>
            <a:endParaRPr/>
          </a:p>
          <a:p>
            <a: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* Chisme</a:t>
            </a:r>
            <a:endParaRPr sz="2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* Avoid physical harm to self or others</a:t>
            </a:r>
            <a:endParaRPr/>
          </a:p>
          <a:p>
            <a:pPr marL="392113" marR="0" lvl="1" indent="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549275" y="495300"/>
            <a:ext cx="8042275" cy="94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Type of abuse/exploitation:</a:t>
            </a:r>
            <a:b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4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549275" y="893763"/>
            <a:ext cx="3840163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PHYSICAL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2"/>
          </p:nvPr>
        </p:nvSpPr>
        <p:spPr>
          <a:xfrm>
            <a:off x="215900" y="1765300"/>
            <a:ext cx="4173538" cy="5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Rape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Sexual assault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Sexual harassment</a:t>
            </a:r>
            <a:endParaRPr sz="2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Retaliation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Sex trafficking</a:t>
            </a:r>
            <a:endParaRPr sz="2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Stalking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Domestic violence</a:t>
            </a:r>
            <a:endParaRPr sz="2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Pregnancies/Ownership</a:t>
            </a:r>
            <a:endParaRPr sz="2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Pornography</a:t>
            </a: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3"/>
          </p:nvPr>
        </p:nvSpPr>
        <p:spPr>
          <a:xfrm>
            <a:off x="4751388" y="901700"/>
            <a:ext cx="3840162" cy="75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OTHER</a:t>
            </a:r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4"/>
          </p:nvPr>
        </p:nvSpPr>
        <p:spPr>
          <a:xfrm>
            <a:off x="4389438" y="1765300"/>
            <a:ext cx="4202112" cy="5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Threats with physical harm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lt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Voyeurism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lt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Hostility</a:t>
            </a:r>
            <a:endParaRPr sz="228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lt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Intimidation, Verbal abuse</a:t>
            </a:r>
            <a:endParaRPr sz="228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lt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Black listing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lt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Family members as targets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lt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Recruitment under false pretenses-Fraud Recruitment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lt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Heterosexual, Homosexual sex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lt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Secondary trauma by other workers who are not target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lt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Use of legal systems to control</a:t>
            </a:r>
            <a:r>
              <a:rPr lang="en-US" sz="114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14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14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7051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lt1"/>
              </a:buClr>
              <a:buSzPts val="1140"/>
              <a:buFont typeface="Arial"/>
              <a:buNone/>
            </a:pPr>
            <a:endParaRPr sz="114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838200" y="558801"/>
            <a:ext cx="7569200" cy="261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Identifying 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Risks</a:t>
            </a:r>
            <a:endParaRPr sz="6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8" name="Google Shape;188;p26" descr="womenFarmwork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9500" y="3581400"/>
            <a:ext cx="381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EXERCISE</a:t>
            </a:r>
            <a:b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IDENTIFYING THE RISKS</a:t>
            </a:r>
            <a:endParaRPr sz="3959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>
            <a:off x="457200" y="1625600"/>
            <a:ext cx="8229600" cy="45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87"/>
              <a:buFont typeface="Arial"/>
              <a:buNone/>
            </a:pPr>
            <a:r>
              <a:rPr lang="en-US" sz="2187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GOAL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Help participants identify the diverse range of risks or threats survivors are experiencing depending on the industry and to see where commonalities may arise regardless of the industry.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1. Think about a particular industry and looking at the table above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 what kind of risks immigrant women may be more prompt to experience in that particular industry.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2. The following four industries may be suggested for this activity:</a:t>
            </a:r>
            <a:endParaRPr/>
          </a:p>
          <a:p>
            <a:pPr marL="400050" marR="0" lvl="1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a. Housekeeping</a:t>
            </a:r>
            <a:endParaRPr/>
          </a:p>
          <a:p>
            <a:pPr marL="400050" marR="0" lvl="1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b. Food processing</a:t>
            </a:r>
            <a:endParaRPr/>
          </a:p>
          <a:p>
            <a:pPr marL="400050" marR="0" lvl="1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c. Farm work</a:t>
            </a:r>
            <a:endParaRPr/>
          </a:p>
          <a:p>
            <a:pPr marL="400050" marR="0" lvl="1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d. Restaurant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BEATRIZ</a:t>
            </a:r>
            <a:endParaRPr sz="4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BEATRIZ- HOUSE KEEPING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Risks of Reporting</a:t>
            </a:r>
            <a:endParaRPr sz="4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9" name="Google Shape;209;p29" descr="C:\Users\SAJP366\AppData\Local\Microsoft\Windows\Temporary Internet Files\Content.IE5\FTN4K6MQ\MP900404926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4267200"/>
            <a:ext cx="2362200" cy="168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 descr="C:\Users\SAJP366\AppData\Local\Microsoft\Windows\Temporary Internet Files\Content.IE5\D9HX28UI\MC900434395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9500" y="3161894"/>
            <a:ext cx="1892300" cy="13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 descr="C:\Users\SAJP366\AppData\Local\Microsoft\Windows\Temporary Internet Files\Content.IE5\D9HX28UI\MP900201333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8600" y="4800600"/>
            <a:ext cx="2045277" cy="134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 descr="C:\Users\SAJP366\AppData\Local\Microsoft\Windows\Temporary Internet Files\Content.IE5\2K6TFEOA\MP900402864[1]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09733" y="1417638"/>
            <a:ext cx="2777067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 descr="C:\Users\SAJP366\AppData\Local\Microsoft\Windows\Temporary Internet Files\Content.IE5\D9HX28UI\MC900292840[1].wm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" y="1612900"/>
            <a:ext cx="1806854" cy="157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 descr="AA02625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56324" y="4871521"/>
            <a:ext cx="2030476" cy="127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 descr="j0178844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30144" y="1417638"/>
            <a:ext cx="2001112" cy="1327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Strategies for Working with Survivors</a:t>
            </a:r>
            <a:endParaRPr sz="4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2" name="Google Shape;222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828" b="1828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18</a:t>
            </a:fld>
            <a:endParaRPr sz="120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9" name="Google Shape;229;p31" descr="Screen Shot 2016-01-25 at 11.17.07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0" y="101600"/>
            <a:ext cx="5245100" cy="67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/>
          <p:nvPr/>
        </p:nvSpPr>
        <p:spPr>
          <a:xfrm>
            <a:off x="5689600" y="1778000"/>
            <a:ext cx="24733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Safety first!</a:t>
            </a:r>
            <a:endParaRPr/>
          </a:p>
        </p:txBody>
      </p:sp>
      <p:pic>
        <p:nvPicPr>
          <p:cNvPr id="231" name="Google Shape;23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4300" y="2616200"/>
            <a:ext cx="2109788" cy="40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TALKING ABOUT IT</a:t>
            </a:r>
            <a:endParaRPr sz="4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Google Shape;237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“INTERVIEWING TECHNIQUES”</a:t>
            </a:r>
            <a:endParaRPr sz="2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8" name="Google Shape;23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6563" y="3429000"/>
            <a:ext cx="2108200" cy="30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613" y="273301"/>
            <a:ext cx="3517900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313" y="2013201"/>
            <a:ext cx="2460268" cy="1688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549275" y="107950"/>
            <a:ext cx="8042275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IMMIGRANT WOMEN WORKERS</a:t>
            </a:r>
            <a:endParaRPr/>
          </a:p>
        </p:txBody>
      </p:sp>
      <p:pic>
        <p:nvPicPr>
          <p:cNvPr id="106" name="Google Shape;106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45038" y="1371600"/>
            <a:ext cx="3144837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447800"/>
            <a:ext cx="3352800" cy="178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429000"/>
            <a:ext cx="2057400" cy="307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9975" y="3205163"/>
            <a:ext cx="4060825" cy="296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91200" y="4872038"/>
            <a:ext cx="2981325" cy="198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549275" y="88900"/>
            <a:ext cx="8042275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Dealing With the Workplace </a:t>
            </a:r>
            <a:endParaRPr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549275" y="1638006"/>
            <a:ext cx="7347607" cy="440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Does the survivor want to disclose?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does the survivor need/want?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relevant laws/policies that can help?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Who in the workplace will be an ally? Obstacle?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possible within the context of the particular workplace?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457200" y="363538"/>
            <a:ext cx="8229600" cy="185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Interviewing immigrant women victims of workplace sexual violence </a:t>
            </a:r>
            <a:br>
              <a:rPr lang="en-US" sz="3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Exercise</a:t>
            </a:r>
            <a:br>
              <a:rPr lang="en-US" sz="3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4"/>
          <p:cNvSpPr txBox="1">
            <a:spLocks noGrp="1"/>
          </p:cNvSpPr>
          <p:nvPr>
            <p:ph type="body" idx="1"/>
          </p:nvPr>
        </p:nvSpPr>
        <p:spPr>
          <a:xfrm>
            <a:off x="457200" y="2476500"/>
            <a:ext cx="82296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Turn to the person seating next to you</a:t>
            </a:r>
            <a:b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oldest will be the survivor, the youngest the advocate</a:t>
            </a:r>
            <a:b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 the next 5 minutes, share with the advocate your last consensual sex experience in detail </a:t>
            </a:r>
            <a:b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45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Strengthening your interviewing skills</a:t>
            </a:r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step removed</a:t>
            </a:r>
            <a:endParaRPr sz="24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1" name="Google Shape;261;p35"/>
          <p:cNvSpPr txBox="1">
            <a:spLocks noGrp="1"/>
          </p:cNvSpPr>
          <p:nvPr>
            <p:ph type="body" idx="2"/>
          </p:nvPr>
        </p:nvSpPr>
        <p:spPr>
          <a:xfrm>
            <a:off x="254000" y="2174874"/>
            <a:ext cx="3771900" cy="418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2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Money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lt1"/>
              </a:buClr>
              <a:buSzPts val="1282"/>
              <a:buFont typeface="Arial"/>
              <a:buChar char="•"/>
            </a:pPr>
            <a:r>
              <a:rPr lang="en-US" sz="128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Are they paying you all your hours, overtime? </a:t>
            </a:r>
            <a:endParaRPr sz="1282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lt1"/>
              </a:buClr>
              <a:buSzPts val="1282"/>
              <a:buFont typeface="Arial"/>
              <a:buChar char="•"/>
            </a:pPr>
            <a:r>
              <a:rPr lang="en-US" sz="128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How are they treating your co-workers? Any complaints?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lt1"/>
              </a:buClr>
              <a:buSzPts val="1282"/>
              <a:buFont typeface="Arial"/>
              <a:buChar char="•"/>
            </a:pPr>
            <a:r>
              <a:rPr lang="en-US" sz="128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do you see?</a:t>
            </a:r>
            <a:endParaRPr/>
          </a:p>
          <a:p>
            <a:pPr marL="342900" marR="0" lvl="0" indent="-261493" algn="l" rtl="0">
              <a:lnSpc>
                <a:spcPct val="60000"/>
              </a:lnSpc>
              <a:spcBef>
                <a:spcPts val="256"/>
              </a:spcBef>
              <a:spcAft>
                <a:spcPts val="0"/>
              </a:spcAft>
              <a:buClr>
                <a:schemeClr val="lt1"/>
              </a:buClr>
              <a:buSzPts val="1282"/>
              <a:buFont typeface="Noto Sans Symbols"/>
              <a:buNone/>
            </a:pPr>
            <a:endParaRPr sz="1282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60000"/>
              </a:lnSpc>
              <a:spcBef>
                <a:spcPts val="256"/>
              </a:spcBef>
              <a:spcAft>
                <a:spcPts val="0"/>
              </a:spcAft>
              <a:buClr>
                <a:schemeClr val="lt1"/>
              </a:buClr>
              <a:buSzPts val="1282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Supervisors or anyone with perceived power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lt1"/>
              </a:buClr>
              <a:buSzPts val="1282"/>
              <a:buFont typeface="Arial"/>
              <a:buChar char="•"/>
            </a:pPr>
            <a:r>
              <a:rPr lang="en-US" sz="128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How does your supervisor/co-workers treat you?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lt1"/>
              </a:buClr>
              <a:buSzPts val="1282"/>
              <a:buFont typeface="Arial"/>
              <a:buChar char="•"/>
            </a:pPr>
            <a:r>
              <a:rPr lang="en-US" sz="128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Has anyone mistreated or disrespected your peers? How?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lt1"/>
              </a:buClr>
              <a:buSzPts val="1282"/>
              <a:buFont typeface="Arial"/>
              <a:buChar char="•"/>
            </a:pPr>
            <a:r>
              <a:rPr lang="en-US" sz="128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Did any of it ever happen to you?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lt1"/>
              </a:buClr>
              <a:buSzPts val="1282"/>
              <a:buFont typeface="Arial"/>
              <a:buChar char="•"/>
            </a:pPr>
            <a:r>
              <a:rPr lang="en-US" sz="128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Has your supervisor/Co-worker ever made you feel uncomfortable? If so, how?</a:t>
            </a:r>
            <a:endParaRPr/>
          </a:p>
          <a:p>
            <a:pPr marL="342900" marR="0" lvl="0" indent="-261493" algn="l" rtl="0">
              <a:lnSpc>
                <a:spcPct val="60000"/>
              </a:lnSpc>
              <a:spcBef>
                <a:spcPts val="256"/>
              </a:spcBef>
              <a:spcAft>
                <a:spcPts val="0"/>
              </a:spcAft>
              <a:buClr>
                <a:schemeClr val="lt1"/>
              </a:buClr>
              <a:buSzPts val="1282"/>
              <a:buFont typeface="Noto Sans Symbols"/>
              <a:buNone/>
            </a:pPr>
            <a:endParaRPr sz="1282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lt1"/>
              </a:buClr>
              <a:buSzPts val="1282"/>
              <a:buFont typeface="Noto Sans Symbols"/>
              <a:buChar char="▶"/>
            </a:pPr>
            <a:r>
              <a:rPr lang="en-US" sz="128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Did you complain about it or talked about it to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chemeClr val="lt1"/>
              </a:buClr>
              <a:buSzPts val="1282"/>
              <a:buFont typeface="Arial"/>
              <a:buChar char="•"/>
            </a:pPr>
            <a:r>
              <a:rPr lang="en-US" sz="128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trusted person in the office/company or a peer? Human resources representative? Union leader? Nurse? Anyone else?</a:t>
            </a:r>
            <a:endParaRPr/>
          </a:p>
          <a:p>
            <a:pPr marL="342900" marR="0" lvl="0" indent="-27051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lt1"/>
              </a:buClr>
              <a:buSzPts val="1140"/>
              <a:buFont typeface="Arial"/>
              <a:buNone/>
            </a:pPr>
            <a:endParaRPr sz="114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On sexual violence</a:t>
            </a:r>
            <a:endParaRPr sz="24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3" name="Google Shape;263;p35"/>
          <p:cNvSpPr txBox="1">
            <a:spLocks noGrp="1"/>
          </p:cNvSpPr>
          <p:nvPr>
            <p:ph type="body" idx="4"/>
          </p:nvPr>
        </p:nvSpPr>
        <p:spPr>
          <a:xfrm>
            <a:off x="4889500" y="2174874"/>
            <a:ext cx="3797300" cy="404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▶"/>
            </a:pPr>
            <a:r>
              <a:rPr lang="en-US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Did any of your supervisors/co-workers ever ask you out or offer you to go to lunch, call you outside of work, invite you to give you a ride home before or after work?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happened if you said no? (potential punishment/retaliation)</a:t>
            </a:r>
            <a:endParaRPr/>
          </a:p>
          <a:p>
            <a:pPr marL="457200" marR="0" lvl="1" indent="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Did your supervisor/co-worker ever touch you in an offensive way or in any manner?</a:t>
            </a:r>
            <a:endParaRPr/>
          </a:p>
          <a:p>
            <a:pPr marL="457200" marR="0" lvl="1" indent="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How many times did it happen? </a:t>
            </a: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Did anyone see it?</a:t>
            </a:r>
            <a:endParaRPr/>
          </a:p>
          <a:p>
            <a:pPr marL="914400" marR="0" lvl="2" indent="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Did this happen to you ever? </a:t>
            </a: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Did you tell anyone about it?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Did anyone see it?</a:t>
            </a:r>
            <a:endParaRPr/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35" descr="C:\Users\Owner\AppData\Local\Microsoft\Windows\Temporary Internet Files\Content.IE5\Y53OKYY7\MC90036570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8967" y="5351980"/>
            <a:ext cx="1600200" cy="1480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When speaking about the instant incident</a:t>
            </a:r>
            <a:endParaRPr sz="4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36"/>
          <p:cNvSpPr txBox="1">
            <a:spLocks noGrp="1"/>
          </p:cNvSpPr>
          <p:nvPr>
            <p:ph type="body" idx="2"/>
          </p:nvPr>
        </p:nvSpPr>
        <p:spPr>
          <a:xfrm>
            <a:off x="498475" y="2068513"/>
            <a:ext cx="3840163" cy="359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Ask in-depth questions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 prompts to get episodic memories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 choices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Probe with behavioral markers for issues that the client may fail to mention for any reason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1" name="Google Shape;271;p36"/>
          <p:cNvSpPr txBox="1">
            <a:spLocks noGrp="1"/>
          </p:cNvSpPr>
          <p:nvPr>
            <p:ph type="body" idx="4"/>
          </p:nvPr>
        </p:nvSpPr>
        <p:spPr>
          <a:xfrm>
            <a:off x="4751388" y="1968501"/>
            <a:ext cx="3840162" cy="4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5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Validate but do not collude with denial or minimization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lt1"/>
              </a:buClr>
              <a:buSzPts val="2405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 not be judgmental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lt1"/>
              </a:buClr>
              <a:buSzPts val="2405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Normalize, educate, provide structure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lt1"/>
              </a:buClr>
              <a:buSzPts val="2405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Guide her to move forward, support small steps, support the vision for the future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lt1"/>
              </a:buClr>
              <a:buSzPts val="2405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 reality checks and clarity in judgment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lt1"/>
              </a:buClr>
              <a:buSzPts val="2405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Expand her options and alternatives</a:t>
            </a:r>
            <a:endParaRPr/>
          </a:p>
          <a:p>
            <a:pPr marL="342900" marR="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If abuse was ongoing</a:t>
            </a:r>
            <a:endParaRPr/>
          </a:p>
        </p:txBody>
      </p:sp>
      <p:sp>
        <p:nvSpPr>
          <p:cNvPr id="277" name="Google Shape;277;p37"/>
          <p:cNvSpPr txBox="1">
            <a:spLocks noGrp="1"/>
          </p:cNvSpPr>
          <p:nvPr>
            <p:ph type="body" idx="2"/>
          </p:nvPr>
        </p:nvSpPr>
        <p:spPr>
          <a:xfrm>
            <a:off x="549275" y="2347913"/>
            <a:ext cx="3840163" cy="359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Ask about first, worst and last  incident</a:t>
            </a:r>
            <a:endParaRPr/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Get information on the exact nature of the abuse</a:t>
            </a:r>
            <a:endParaRPr/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Find out about grooming</a:t>
            </a:r>
            <a:endParaRPr sz="222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Find out about what she did, think, feel, and experience around the issue</a:t>
            </a:r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body" idx="4"/>
          </p:nvPr>
        </p:nvSpPr>
        <p:spPr>
          <a:xfrm>
            <a:off x="4751388" y="2347913"/>
            <a:ext cx="3840162" cy="359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Open the door for ambivalence  </a:t>
            </a:r>
            <a:endParaRPr/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Ask about functioning  before and after the instant incident or the first time</a:t>
            </a:r>
            <a:endParaRPr/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Ask not only about psychological symptoms but also interpersonal, social and health-related</a:t>
            </a:r>
            <a:endParaRPr/>
          </a:p>
          <a:p>
            <a:pPr marL="342900" marR="0" lvl="0" indent="-201930" algn="l" rtl="0"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Re-empower the victim</a:t>
            </a:r>
            <a:endParaRPr/>
          </a:p>
        </p:txBody>
      </p:sp>
      <p:sp>
        <p:nvSpPr>
          <p:cNvPr id="285" name="Google Shape;285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Help her clarify what her bottom line is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Help her make her own decisions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 not engage in a power struggle but be directive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Focus on a violence-free life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6" name="Google Shape;286;p38" descr="imagesCAW40QZ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4229100"/>
            <a:ext cx="2286000" cy="210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>
            <a:spLocks noGrp="1"/>
          </p:cNvSpPr>
          <p:nvPr>
            <p:ph type="body" idx="1"/>
          </p:nvPr>
        </p:nvSpPr>
        <p:spPr>
          <a:xfrm>
            <a:off x="457200" y="952500"/>
            <a:ext cx="8229600" cy="59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endParaRPr sz="7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ctr" rtl="0"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Self-Care for Advocates</a:t>
            </a:r>
            <a:endParaRPr/>
          </a:p>
          <a:p>
            <a:pPr marL="457200" marR="0" lvl="1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Adapted from “Understanding Vicarious Traumatization – </a:t>
            </a:r>
            <a:endParaRPr/>
          </a:p>
          <a:p>
            <a:pPr marL="457200" marR="0" lvl="1" indent="0" algn="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Strategies for Social Workers” By Shantih E. Clemans, DSW Social Work Today</a:t>
            </a:r>
            <a:r>
              <a:rPr lang="en-US"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7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Importance of Self Care</a:t>
            </a:r>
            <a:endParaRPr sz="4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None/>
            </a:pPr>
            <a:r>
              <a:rPr lang="en-US" sz="272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Vicarious Trauma? </a:t>
            </a:r>
            <a:endParaRPr sz="272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Cumulative effects of working with survivors of traumatic life events, such as rape, incest, child abuse, or domestic violence. </a:t>
            </a:r>
            <a:endParaRPr sz="272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Char char="•"/>
            </a:pPr>
            <a:r>
              <a:rPr lang="en-US" sz="272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Three important things to know about VT are: </a:t>
            </a:r>
            <a:endParaRPr sz="272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VT manifests differently in each individual.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VT is cumulative. The effect on helpers intensifies over time and with multiple clients.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VT is pervasive. It affects all areas of helpers’ lives, including emotions, relationships, and their views of the world. </a:t>
            </a:r>
            <a:endParaRPr sz="238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signs of VT? </a:t>
            </a:r>
            <a:b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959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5" name="Google Shape;305;p41"/>
          <p:cNvSpPr txBox="1">
            <a:spLocks noGrp="1"/>
          </p:cNvSpPr>
          <p:nvPr>
            <p:ph type="body" idx="1"/>
          </p:nvPr>
        </p:nvSpPr>
        <p:spPr>
          <a:xfrm>
            <a:off x="457200" y="1244600"/>
            <a:ext cx="8229600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8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Feelings of vulnerability </a:t>
            </a:r>
            <a:endParaRPr sz="248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lt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Hearing traumatic stories can cause a helper to question their own safety and feel that they and their loved ones are vulnerable. </a:t>
            </a:r>
            <a:endParaRPr sz="217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lt1"/>
              </a:buClr>
              <a:buSzPts val="2170"/>
              <a:buFont typeface="Arial"/>
              <a:buNone/>
            </a:pPr>
            <a:endParaRPr sz="217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ts val="248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Difficulty trusting </a:t>
            </a:r>
            <a:endParaRPr sz="248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lt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After hearing accounts of abuse within intimate relationships—through battering, acquaintance rape, and child sexual abuse—trusting someone can be difficult. </a:t>
            </a:r>
            <a:endParaRPr sz="217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lt1"/>
              </a:buClr>
              <a:buSzPts val="2170"/>
              <a:buFont typeface="Arial"/>
              <a:buNone/>
            </a:pPr>
            <a:endParaRPr sz="217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ts val="248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changed view of the world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lt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Interactions with traumatized people can change a helper’s ability and willingness to see the world as a good and safe place for themselves and those they love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lt1"/>
              </a:buClr>
              <a:buSzPts val="1860"/>
              <a:buFont typeface="Arial"/>
              <a:buChar char="•"/>
            </a:pPr>
            <a:r>
              <a:rPr lang="en-US" sz="186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These feelings can lead to diminished empathy and resentment towards victims and isolation. </a:t>
            </a:r>
            <a:endParaRPr sz="186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>
            <a:spLocks noGrp="1"/>
          </p:cNvSpPr>
          <p:nvPr>
            <p:ph type="title"/>
          </p:nvPr>
        </p:nvSpPr>
        <p:spPr>
          <a:xfrm>
            <a:off x="457200" y="579438"/>
            <a:ext cx="8331200" cy="136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10"/>
              <a:buFont typeface="Trebuchet MS"/>
              <a:buNone/>
            </a:pPr>
            <a:r>
              <a:rPr lang="en-US" sz="441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can be done to minimize VT?</a:t>
            </a:r>
            <a:r>
              <a:rPr lang="en-US" sz="3959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2"/>
          <p:cNvSpPr txBox="1">
            <a:spLocks noGrp="1"/>
          </p:cNvSpPr>
          <p:nvPr>
            <p:ph type="body" idx="1"/>
          </p:nvPr>
        </p:nvSpPr>
        <p:spPr>
          <a:xfrm>
            <a:off x="457200" y="19431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Know your A-B-C’s </a:t>
            </a:r>
            <a:endParaRPr sz="32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Awareness</a:t>
            </a:r>
            <a:endParaRPr/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Balance</a:t>
            </a:r>
            <a:endParaRPr/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Connection</a:t>
            </a:r>
            <a:endParaRPr sz="32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GOAL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To introduce participants to the dynamics of sexual violence in the workplace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 risks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Strategies for working </a:t>
            </a:r>
            <a:endParaRPr/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  with survivors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Self- care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Collaboration</a:t>
            </a: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 sz="1200" b="0" i="0" u="none" strike="noStrike" cap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2531" y="3225801"/>
            <a:ext cx="3910169" cy="32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rebuchet MS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Integrating the labor movement and building new collaborations</a:t>
            </a:r>
            <a:endParaRPr/>
          </a:p>
        </p:txBody>
      </p:sp>
      <p:sp>
        <p:nvSpPr>
          <p:cNvPr id="318" name="Google Shape;318;p43"/>
          <p:cNvSpPr txBox="1">
            <a:spLocks noGrp="1"/>
          </p:cNvSpPr>
          <p:nvPr>
            <p:ph type="body" idx="1"/>
          </p:nvPr>
        </p:nvSpPr>
        <p:spPr>
          <a:xfrm>
            <a:off x="457200" y="1866900"/>
            <a:ext cx="8229600" cy="425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oto Sans Symbols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WHY?</a:t>
            </a:r>
            <a:endParaRPr/>
          </a:p>
        </p:txBody>
      </p:sp>
      <p:sp>
        <p:nvSpPr>
          <p:cNvPr id="319" name="Google Shape;31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30</a:t>
            </a:fld>
            <a:endParaRPr sz="120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0" name="Google Shape;32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0600" y="3086745"/>
            <a:ext cx="4889500" cy="3269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Whose Business is it Anyway?</a:t>
            </a:r>
            <a:endParaRPr/>
          </a:p>
        </p:txBody>
      </p:sp>
      <p:sp>
        <p:nvSpPr>
          <p:cNvPr id="327" name="Google Shape;327;p44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3840163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en-US" sz="259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SA programs: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Char char="-"/>
            </a:pPr>
            <a:r>
              <a:rPr lang="en-US" sz="259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Fewer resources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Char char="-"/>
            </a:pPr>
            <a:r>
              <a:rPr lang="en-US" sz="259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Lack of access to workplaces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Char char="-"/>
            </a:pPr>
            <a:r>
              <a:rPr lang="en-US" sz="259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“That is not part of my grant…”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Char char="-"/>
            </a:pPr>
            <a:r>
              <a:rPr lang="en-US" sz="22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No direct connection or partnership with EEOC, Fair Agencies, Workforce development, employment attorneys, unions, etc.</a:t>
            </a:r>
            <a:endParaRPr sz="222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78435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8" name="Google Shape;328;p44"/>
          <p:cNvSpPr txBox="1">
            <a:spLocks noGrp="1"/>
          </p:cNvSpPr>
          <p:nvPr>
            <p:ph type="body" idx="2"/>
          </p:nvPr>
        </p:nvSpPr>
        <p:spPr>
          <a:xfrm>
            <a:off x="4751388" y="1600200"/>
            <a:ext cx="3840162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Survivors:</a:t>
            </a:r>
            <a:endParaRPr/>
          </a:p>
          <a:p>
            <a:pPr marL="342900" marR="0" lvl="0" indent="-190182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lt1"/>
              </a:buClr>
              <a:buSzPts val="2405"/>
              <a:buFont typeface="Arial"/>
              <a:buNone/>
            </a:pPr>
            <a:endParaRPr sz="2405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lt1"/>
              </a:buClr>
              <a:buSzPts val="2035"/>
              <a:buFont typeface="Arial"/>
              <a:buChar char="–"/>
            </a:pPr>
            <a:r>
              <a:rPr lang="en-US" sz="203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Lack knowledge about the services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lt1"/>
              </a:buClr>
              <a:buSzPts val="2035"/>
              <a:buFont typeface="Arial"/>
              <a:buChar char="–"/>
            </a:pPr>
            <a:r>
              <a:rPr lang="en-US" sz="203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Concerned about losing their jobs if reporting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lt1"/>
              </a:buClr>
              <a:buSzPts val="2035"/>
              <a:buFont typeface="Arial"/>
              <a:buChar char="–"/>
            </a:pPr>
            <a:r>
              <a:rPr lang="en-US" sz="203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Concerned about being deported if brought to law enforcement’s attention</a:t>
            </a:r>
            <a:endParaRPr/>
          </a:p>
          <a:p>
            <a:pPr marL="457200" marR="0" lvl="1" indent="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lt1"/>
              </a:buClr>
              <a:buSzPts val="2035"/>
              <a:buFont typeface="Arial"/>
              <a:buNone/>
            </a:pPr>
            <a:endParaRPr sz="2035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lt1"/>
              </a:buClr>
              <a:buSzPts val="2405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Labor Advocates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lt1"/>
              </a:buClr>
              <a:buSzPts val="2035"/>
              <a:buFont typeface="Arial"/>
              <a:buChar char="–"/>
            </a:pPr>
            <a:r>
              <a:rPr lang="en-US" sz="203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 do not do that stuff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lt1"/>
              </a:buClr>
              <a:buSzPts val="2035"/>
              <a:buFont typeface="Arial"/>
              <a:buChar char="–"/>
            </a:pPr>
            <a:r>
              <a:rPr lang="en-US" sz="203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 help if she wants to file complaints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lt1"/>
              </a:buClr>
              <a:buSzPts val="2035"/>
              <a:buFont typeface="Arial"/>
              <a:buChar char="–"/>
            </a:pPr>
            <a:r>
              <a:rPr lang="en-US" sz="203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 do not find these cases</a:t>
            </a:r>
            <a:endParaRPr sz="2035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7696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Safety from the Labor Field</a:t>
            </a:r>
            <a:endParaRPr sz="4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4" name="Google Shape;334;p45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Unions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Civil rights, women’s, and safety &amp; health committees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Union educators/trainers 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Labor mediators 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Engaging men as allies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5" name="Google Shape;335;p45"/>
          <p:cNvSpPr txBox="1">
            <a:spLocks noGrp="1"/>
          </p:cNvSpPr>
          <p:nvPr>
            <p:ph type="body" idx="2"/>
          </p:nvPr>
        </p:nvSpPr>
        <p:spPr>
          <a:xfrm>
            <a:off x="4953000" y="18288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Businesses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HR and EAP professionals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Comprehensive programs, not just policies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Pilot site project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8077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Outreach/Training/TA Strategy</a:t>
            </a:r>
            <a:endParaRPr/>
          </a:p>
        </p:txBody>
      </p:sp>
      <p:sp>
        <p:nvSpPr>
          <p:cNvPr id="341" name="Google Shape;341;p46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41148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Federal government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Policies and training/TA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EEOC fact sheet and trainings for advocates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2" name="Google Shape;342;p46"/>
          <p:cNvSpPr txBox="1">
            <a:spLocks noGrp="1"/>
          </p:cNvSpPr>
          <p:nvPr>
            <p:ph type="body" idx="2"/>
          </p:nvPr>
        </p:nvSpPr>
        <p:spPr>
          <a:xfrm>
            <a:off x="4724400" y="19050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Advocates 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Assisting survivors to maintain employment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Working with workplaces as a partner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Trainings 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Approach</a:t>
            </a:r>
            <a:endParaRPr/>
          </a:p>
        </p:txBody>
      </p:sp>
      <p:sp>
        <p:nvSpPr>
          <p:cNvPr id="348" name="Google Shape;348;p47"/>
          <p:cNvSpPr txBox="1">
            <a:spLocks noGrp="1"/>
          </p:cNvSpPr>
          <p:nvPr>
            <p:ph type="body" idx="1"/>
          </p:nvPr>
        </p:nvSpPr>
        <p:spPr>
          <a:xfrm>
            <a:off x="457200" y="183038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Encourage workplaces to recognize, respond and refer, and implement preventative measures for future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Proactive framework that is survivor-centered and ensures accountability for perpetrators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Multi-stakeholder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" name="Google Shape;349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8"/>
          <p:cNvSpPr txBox="1">
            <a:spLocks noGrp="1"/>
          </p:cNvSpPr>
          <p:nvPr>
            <p:ph type="title"/>
          </p:nvPr>
        </p:nvSpPr>
        <p:spPr>
          <a:xfrm>
            <a:off x="469900" y="503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 Nebraska</a:t>
            </a:r>
            <a:endParaRPr sz="60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5" name="Google Shape;355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Who do you need to know?</a:t>
            </a:r>
            <a:endParaRPr sz="4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6" name="Google Shape;356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9"/>
          <p:cNvSpPr txBox="1">
            <a:spLocks noGrp="1"/>
          </p:cNvSpPr>
          <p:nvPr>
            <p:ph type="title"/>
          </p:nvPr>
        </p:nvSpPr>
        <p:spPr>
          <a:xfrm>
            <a:off x="779463" y="1600200"/>
            <a:ext cx="7583487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rebuchet MS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QUESTIONS?</a:t>
            </a:r>
            <a:br>
              <a:rPr lang="en-US" sz="8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8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8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8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2" name="Google Shape;362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36</a:t>
            </a:fld>
            <a:endParaRPr sz="120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0"/>
          <p:cNvSpPr txBox="1">
            <a:spLocks noGrp="1"/>
          </p:cNvSpPr>
          <p:nvPr>
            <p:ph type="body" idx="1"/>
          </p:nvPr>
        </p:nvSpPr>
        <p:spPr>
          <a:xfrm>
            <a:off x="457200" y="571500"/>
            <a:ext cx="8229600" cy="555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Coming up!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1"/>
          <p:cNvSpPr txBox="1">
            <a:spLocks noGrp="1"/>
          </p:cNvSpPr>
          <p:nvPr>
            <p:ph type="title"/>
          </p:nvPr>
        </p:nvSpPr>
        <p:spPr>
          <a:xfrm>
            <a:off x="914400" y="11430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959"/>
              <a:buFont typeface="Garamond"/>
              <a:buNone/>
            </a:pPr>
            <a:r>
              <a:rPr lang="en-US" sz="3959" b="0" i="0" u="none" strike="noStrike" cap="none">
                <a:solidFill>
                  <a:schemeClr val="folHlink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959" b="0" i="0" u="none" strike="noStrike" cap="none">
                <a:solidFill>
                  <a:schemeClr val="folHlink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959" b="0" i="0" u="none" strike="noStrike" cap="none">
                <a:solidFill>
                  <a:schemeClr val="folHlink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959" b="0" i="0" u="none" strike="noStrike" cap="none">
                <a:solidFill>
                  <a:schemeClr val="folHlink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959" b="0" i="0" u="none" strike="noStrike" cap="none">
                <a:solidFill>
                  <a:schemeClr val="folHlink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959" b="0" i="0" u="none" strike="noStrike" cap="none">
                <a:solidFill>
                  <a:schemeClr val="folHlink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410" b="0" i="0" u="none" strike="noStrike" cap="none">
                <a:solidFill>
                  <a:schemeClr val="folHlink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410" b="0" i="0" u="none" strike="noStrike" cap="none">
                <a:solidFill>
                  <a:schemeClr val="folHlink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41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Responding to the Needs of Immigrant Workforces Victims of Sexual Harassment and/or Assault</a:t>
            </a:r>
            <a:br>
              <a:rPr lang="en-US" sz="441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41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41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441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4" name="Google Shape;374;p51"/>
          <p:cNvSpPr txBox="1">
            <a:spLocks noGrp="1"/>
          </p:cNvSpPr>
          <p:nvPr>
            <p:ph type="body" idx="1"/>
          </p:nvPr>
        </p:nvSpPr>
        <p:spPr>
          <a:xfrm>
            <a:off x="914400" y="4038600"/>
            <a:ext cx="7772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Meaningful alliances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Sexual Harassment preceding</a:t>
            </a:r>
            <a:b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Sexual Assault</a:t>
            </a:r>
            <a:endParaRPr sz="4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457200" y="18415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 DeCoster, Swift and Postville all women endured sexual harassment in silence for weeks and months before they were sexually assaulted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few that complained suffered retaliation and punishment through harder jobs, less hours of paid work, public humiliation, etc.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Sexual harassment is a red flag for further victimization</a:t>
            </a:r>
            <a:endParaRPr sz="272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we talking about? </a:t>
            </a: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457200" y="1651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Sexual harassment is a form of sexual violence and gender violence</a:t>
            </a:r>
            <a:endParaRPr/>
          </a:p>
          <a:p>
            <a:pPr marL="342900" marR="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Sexual harassment must be addressed immediately and seriously because it is often a precursor to sexual violence in the form of rape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Immigrant survivors report that supervisors or co-workers perpetrators had harassed and abused them multiple times before completing a rape during a period of time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3200400" y="1079500"/>
            <a:ext cx="5499100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77"/>
              <a:buFont typeface="Arial"/>
              <a:buChar char="•"/>
            </a:pPr>
            <a:r>
              <a:rPr lang="en-US" sz="3977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Why?</a:t>
            </a:r>
            <a:endParaRPr/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Clr>
                <a:schemeClr val="lt1"/>
              </a:buClr>
              <a:buSzPts val="1757"/>
              <a:buFont typeface="Arial"/>
              <a:buChar char="–"/>
            </a:pPr>
            <a:r>
              <a:rPr lang="en-US" sz="1757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Sexual violence in the workplace is fostered by an imbalance of power between employers, supervisors and their low wage immigrant workers- Human Rights watch- cultivating fear-</a:t>
            </a:r>
            <a:endParaRPr/>
          </a:p>
          <a:p>
            <a:pPr marL="457200" marR="0" lvl="1" indent="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Clr>
                <a:schemeClr val="lt1"/>
              </a:buClr>
              <a:buSzPts val="1757"/>
              <a:buFont typeface="Arial"/>
              <a:buNone/>
            </a:pPr>
            <a:endParaRPr sz="1757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Clr>
                <a:schemeClr val="lt1"/>
              </a:buClr>
              <a:buSzPts val="1757"/>
              <a:buFont typeface="Arial"/>
              <a:buChar char="–"/>
            </a:pPr>
            <a:r>
              <a:rPr lang="en-US" sz="1757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Power: to hire or fire, retaliate and/or confer certain “benefits”</a:t>
            </a:r>
            <a:endParaRPr/>
          </a:p>
          <a:p>
            <a:pPr marL="457200" marR="0" lvl="1" indent="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Clr>
                <a:schemeClr val="lt1"/>
              </a:buClr>
              <a:buSzPts val="1757"/>
              <a:buFont typeface="Arial"/>
              <a:buNone/>
            </a:pPr>
            <a:endParaRPr sz="1757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Clr>
                <a:schemeClr val="lt1"/>
              </a:buClr>
              <a:buSzPts val="1757"/>
              <a:buFont typeface="Arial"/>
              <a:buChar char="–"/>
            </a:pPr>
            <a:r>
              <a:rPr lang="en-US" sz="1757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Immigrant women are extremely vulnerable</a:t>
            </a:r>
            <a:endParaRPr/>
          </a:p>
          <a:p>
            <a:pPr marL="457200" marR="0" lvl="1" indent="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Clr>
                <a:schemeClr val="lt1"/>
              </a:buClr>
              <a:buSzPts val="1757"/>
              <a:buFont typeface="Arial"/>
              <a:buNone/>
            </a:pPr>
            <a:endParaRPr sz="1757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Clr>
                <a:schemeClr val="lt1"/>
              </a:buClr>
              <a:buSzPts val="1757"/>
              <a:buFont typeface="Arial"/>
              <a:buChar char="–"/>
            </a:pPr>
            <a:r>
              <a:rPr lang="en-US" sz="1757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Immigrant women often face systemic barriers exacerbated by their status as blue collar workers, often  unauthorized to work will NOT report these abuses nor bring perpetrators to justice</a:t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138" y="315913"/>
            <a:ext cx="2341562" cy="431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1500" y="3449638"/>
            <a:ext cx="1092200" cy="310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138" y="4635500"/>
            <a:ext cx="1249362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Parties</a:t>
            </a:r>
            <a:b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4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457200" y="1384300"/>
            <a:ext cx="80010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• Perpetrator may be 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man or woman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of same sex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supervisor, agent of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employer, co-worker, third party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• Victim can be affected by the hostile work environment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Manifestations of SV </a:t>
            </a:r>
            <a:b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 the Workplace</a:t>
            </a:r>
            <a:endParaRPr sz="4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457200" y="2032000"/>
            <a:ext cx="8229600" cy="40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My friend told me that…</a:t>
            </a:r>
            <a:endParaRPr sz="32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332" y="384175"/>
            <a:ext cx="8758768" cy="27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1750876" y="354085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1388533" y="3910186"/>
            <a:ext cx="5943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Test your Knowledge…</a:t>
            </a:r>
            <a:endParaRPr sz="3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1598</Words>
  <Application>Microsoft Macintosh PowerPoint</Application>
  <PresentationFormat>On-screen Show (4:3)</PresentationFormat>
  <Paragraphs>274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Garamond</vt:lpstr>
      <vt:lpstr>Source Sans Pro</vt:lpstr>
      <vt:lpstr>Office Theme</vt:lpstr>
      <vt:lpstr>  Responding to the needs of survivors of SVWP; safety and collaboration II Webinar Series   </vt:lpstr>
      <vt:lpstr>IMMIGRANT WOMEN WORKERS</vt:lpstr>
      <vt:lpstr>GOAL</vt:lpstr>
      <vt:lpstr>Sexual Harassment preceding  Sexual Assault</vt:lpstr>
      <vt:lpstr>What are we talking about? </vt:lpstr>
      <vt:lpstr>PowerPoint Presentation</vt:lpstr>
      <vt:lpstr>Parties </vt:lpstr>
      <vt:lpstr>Manifestations of SV  in the Workplace</vt:lpstr>
      <vt:lpstr>PowerPoint Presentation</vt:lpstr>
      <vt:lpstr>PowerPoint Presentation</vt:lpstr>
      <vt:lpstr>She “consented”…?</vt:lpstr>
      <vt:lpstr>Type of abuse/exploitation: </vt:lpstr>
      <vt:lpstr>PowerPoint Presentation</vt:lpstr>
      <vt:lpstr>EXERCISE IDENTIFYING THE RISKS</vt:lpstr>
      <vt:lpstr>BEATRIZ</vt:lpstr>
      <vt:lpstr>Risks of Reporting</vt:lpstr>
      <vt:lpstr>Strategies for Working with Survivors</vt:lpstr>
      <vt:lpstr>PowerPoint Presentation</vt:lpstr>
      <vt:lpstr>TALKING ABOUT IT</vt:lpstr>
      <vt:lpstr>Dealing With the Workplace </vt:lpstr>
      <vt:lpstr>Interviewing immigrant women victims of workplace sexual violence   Exercise </vt:lpstr>
      <vt:lpstr>Strengthening your interviewing skills</vt:lpstr>
      <vt:lpstr>When speaking about the instant incident</vt:lpstr>
      <vt:lpstr>If abuse was ongoing</vt:lpstr>
      <vt:lpstr>Re-empower the victim</vt:lpstr>
      <vt:lpstr>PowerPoint Presentation</vt:lpstr>
      <vt:lpstr>The Importance of Self Care</vt:lpstr>
      <vt:lpstr>What are the signs of VT?  </vt:lpstr>
      <vt:lpstr>What can be done to minimize VT?  </vt:lpstr>
      <vt:lpstr>Integrating the labor movement and building new collaborations</vt:lpstr>
      <vt:lpstr>Whose Business is it Anyway?</vt:lpstr>
      <vt:lpstr>Safety from the Labor Field</vt:lpstr>
      <vt:lpstr>Outreach/Training/TA Strategy</vt:lpstr>
      <vt:lpstr>Approach</vt:lpstr>
      <vt:lpstr>In Nebraska</vt:lpstr>
      <vt:lpstr>QUESTIONS?  </vt:lpstr>
      <vt:lpstr>PowerPoint Presentation</vt:lpstr>
      <vt:lpstr>    Responding to the Needs of Immigrant Workforces Victims of Sexual Harassment and/or Assault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Responding to the needs of survivors of SVWP; safety and collaboration II Webinar Series   </dc:title>
  <cp:lastModifiedBy>Maria Lazzarino</cp:lastModifiedBy>
  <cp:revision>2</cp:revision>
  <dcterms:modified xsi:type="dcterms:W3CDTF">2018-12-18T15:12:25Z</dcterms:modified>
</cp:coreProperties>
</file>